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56" r:id="rId2"/>
    <p:sldId id="267" r:id="rId3"/>
    <p:sldId id="258" r:id="rId4"/>
    <p:sldId id="257" r:id="rId5"/>
    <p:sldId id="268" r:id="rId6"/>
    <p:sldId id="260" r:id="rId7"/>
    <p:sldId id="265" r:id="rId8"/>
    <p:sldId id="264" r:id="rId9"/>
    <p:sldId id="261"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1E48"/>
    <a:srgbClr val="41B8ED"/>
    <a:srgbClr val="00CC44"/>
    <a:srgbClr val="76CCF2"/>
    <a:srgbClr val="26AD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66" d="100"/>
          <a:sy n="66" d="100"/>
        </p:scale>
        <p:origin x="600"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Thursday, July 9, 2020</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dirty="0"/>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dirty="0"/>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18501121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Thursday, July 9, 2020</a:t>
            </a:fld>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dirty="0"/>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2535173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Thursday, July 9, 2020</a:t>
            </a:fld>
            <a:endParaRPr lang="en-US" dirty="0"/>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dirty="0"/>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40144254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Thursday, July 9, 2020</a:t>
            </a:fld>
            <a:endParaRPr lang="en-US" dirty="0"/>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dirty="0"/>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3467653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Thursday, July 9, 2020</a:t>
            </a:fld>
            <a:endParaRPr lang="en-US" dirty="0"/>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dirty="0"/>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dirty="0"/>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21783764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Thursday, July 9, 2020</a:t>
            </a:fld>
            <a:endParaRPr lang="en-US" dirty="0"/>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dirty="0"/>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32057045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Thursday, July 9, 2020</a:t>
            </a:fld>
            <a:endParaRPr lang="en-US" dirty="0"/>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dirty="0"/>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1502469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Thursday, July 9, 2020</a:t>
            </a:fld>
            <a:endParaRPr lang="en-US" dirty="0"/>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dirty="0"/>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dirty="0"/>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832310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Thursday, July 9, 2020</a:t>
            </a:fld>
            <a:endParaRPr lang="en-US" dirty="0"/>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dirty="0"/>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2498961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Thursday, July 9, 2020</a:t>
            </a:fld>
            <a:endParaRPr lang="en-US" dirty="0"/>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dirty="0"/>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1352088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Thursday, July 9, 2020</a:t>
            </a:fld>
            <a:endParaRPr lang="en-US" dirty="0"/>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dirty="0"/>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38484814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fld id="{246CB39B-5F4C-4A7E-9BE3-AAFD45576D16}" type="datetime2">
              <a:rPr lang="en-US" smtClean="0"/>
              <a:t>Thursday, July 9, 2020</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r>
              <a:rPr lang="en-US" dirty="0"/>
              <a:t>Sample Footer</a:t>
            </a:r>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alpha val="80000"/>
                  </a:schemeClr>
                </a:solidFill>
              </a:defRPr>
            </a:lvl1p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224852757"/>
      </p:ext>
    </p:extLst>
  </p:cSld>
  <p:clrMap bg1="dk1" tx1="lt1" bg2="dk2" tx2="lt2" accent1="accent1" accent2="accent2" accent3="accent3" accent4="accent4" accent5="accent5" accent6="accent6" hlink="hlink" folHlink="folHlink"/>
  <p:sldLayoutIdLst>
    <p:sldLayoutId id="2147483739" r:id="rId1"/>
    <p:sldLayoutId id="2147483740" r:id="rId2"/>
    <p:sldLayoutId id="2147483741" r:id="rId3"/>
    <p:sldLayoutId id="2147483742" r:id="rId4"/>
    <p:sldLayoutId id="2147483743" r:id="rId5"/>
    <p:sldLayoutId id="2147483737" r:id="rId6"/>
    <p:sldLayoutId id="2147483733" r:id="rId7"/>
    <p:sldLayoutId id="2147483734" r:id="rId8"/>
    <p:sldLayoutId id="2147483735" r:id="rId9"/>
    <p:sldLayoutId id="2147483736" r:id="rId10"/>
    <p:sldLayoutId id="2147483738" r:id="rId11"/>
  </p:sldLayoutIdLst>
  <p:hf sldNum="0" hdr="0" ftr="0" dt="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a:extLst>
              <a:ext uri="{FF2B5EF4-FFF2-40B4-BE49-F238E27FC236}">
                <a16:creationId xmlns:a16="http://schemas.microsoft.com/office/drawing/2014/main" id="{C4CA45BB-D29F-4714-8441-218292EB4DB5}"/>
              </a:ext>
            </a:extLst>
          </p:cNvPr>
          <p:cNvPicPr>
            <a:picLocks noChangeAspect="1"/>
          </p:cNvPicPr>
          <p:nvPr/>
        </p:nvPicPr>
        <p:blipFill rotWithShape="1">
          <a:blip r:embed="rId2"/>
          <a:srcRect l="9091" t="5988" b="15642"/>
          <a:stretch/>
        </p:blipFill>
        <p:spPr>
          <a:xfrm>
            <a:off x="20" y="1"/>
            <a:ext cx="12191980" cy="6858000"/>
          </a:xfrm>
          <a:custGeom>
            <a:avLst/>
            <a:gdLst/>
            <a:ahLst/>
            <a:cxnLst/>
            <a:rect l="l" t="t" r="r" b="b"/>
            <a:pathLst>
              <a:path w="12192000" h="6858000">
                <a:moveTo>
                  <a:pt x="0" y="0"/>
                </a:moveTo>
                <a:lnTo>
                  <a:pt x="12192000" y="0"/>
                </a:lnTo>
                <a:lnTo>
                  <a:pt x="12192000" y="6858000"/>
                </a:lnTo>
                <a:lnTo>
                  <a:pt x="0" y="6858000"/>
                </a:lnTo>
                <a:close/>
              </a:path>
            </a:pathLst>
          </a:custGeom>
        </p:spPr>
      </p:pic>
      <p:pic>
        <p:nvPicPr>
          <p:cNvPr id="5" name="Picture 4">
            <a:extLst>
              <a:ext uri="{FF2B5EF4-FFF2-40B4-BE49-F238E27FC236}">
                <a16:creationId xmlns:a16="http://schemas.microsoft.com/office/drawing/2014/main" id="{4283E790-F809-4A1E-92FF-8D736BA61F74}"/>
              </a:ext>
            </a:extLst>
          </p:cNvPr>
          <p:cNvPicPr>
            <a:picLocks noChangeAspect="1"/>
          </p:cNvPicPr>
          <p:nvPr/>
        </p:nvPicPr>
        <p:blipFill>
          <a:blip r:embed="rId3"/>
          <a:stretch>
            <a:fillRect/>
          </a:stretch>
        </p:blipFill>
        <p:spPr>
          <a:xfrm>
            <a:off x="0" y="19050"/>
            <a:ext cx="12192001" cy="6858000"/>
          </a:xfrm>
          <a:prstGeom prst="rect">
            <a:avLst/>
          </a:prstGeom>
        </p:spPr>
      </p:pic>
      <p:sp>
        <p:nvSpPr>
          <p:cNvPr id="44" name="Rectangle 43">
            <a:extLst>
              <a:ext uri="{FF2B5EF4-FFF2-40B4-BE49-F238E27FC236}">
                <a16:creationId xmlns:a16="http://schemas.microsoft.com/office/drawing/2014/main" id="{AD4EA4DF-0E7C-4098-86F6-7D0ACAEFC0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7859713"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D3A474C-1124-4AD3-AB64-0B3D52156A91}"/>
              </a:ext>
            </a:extLst>
          </p:cNvPr>
          <p:cNvSpPr>
            <a:spLocks noGrp="1"/>
          </p:cNvSpPr>
          <p:nvPr>
            <p:ph type="ctrTitle"/>
          </p:nvPr>
        </p:nvSpPr>
        <p:spPr>
          <a:xfrm>
            <a:off x="550863" y="1428750"/>
            <a:ext cx="7535861" cy="1540974"/>
          </a:xfrm>
        </p:spPr>
        <p:txBody>
          <a:bodyPr anchor="b">
            <a:normAutofit fontScale="90000"/>
          </a:bodyPr>
          <a:lstStyle/>
          <a:p>
            <a:r>
              <a:rPr lang="en-CA" sz="5400" dirty="0"/>
              <a:t>Spectral Analysis of the SPIDER region using ROHSA</a:t>
            </a:r>
          </a:p>
        </p:txBody>
      </p:sp>
      <p:sp>
        <p:nvSpPr>
          <p:cNvPr id="46" name="Rectangle 45">
            <a:extLst>
              <a:ext uri="{FF2B5EF4-FFF2-40B4-BE49-F238E27FC236}">
                <a16:creationId xmlns:a16="http://schemas.microsoft.com/office/drawing/2014/main" id="{FE05BC49-0F00-4C85-9AF5-A0CC5B39C8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Subtitle 2">
            <a:extLst>
              <a:ext uri="{FF2B5EF4-FFF2-40B4-BE49-F238E27FC236}">
                <a16:creationId xmlns:a16="http://schemas.microsoft.com/office/drawing/2014/main" id="{A9E808DF-AA88-48EC-A0FB-2B8D447BA19C}"/>
              </a:ext>
            </a:extLst>
          </p:cNvPr>
          <p:cNvSpPr>
            <a:spLocks noGrp="1"/>
          </p:cNvSpPr>
          <p:nvPr>
            <p:ph type="subTitle" idx="1"/>
          </p:nvPr>
        </p:nvSpPr>
        <p:spPr>
          <a:xfrm>
            <a:off x="550863" y="3706322"/>
            <a:ext cx="4573587" cy="2523817"/>
          </a:xfrm>
        </p:spPr>
        <p:txBody>
          <a:bodyPr>
            <a:normAutofit/>
          </a:bodyPr>
          <a:lstStyle/>
          <a:p>
            <a:r>
              <a:rPr lang="en-CA" sz="2800" dirty="0">
                <a:solidFill>
                  <a:schemeClr val="tx1">
                    <a:alpha val="60000"/>
                  </a:schemeClr>
                </a:solidFill>
              </a:rPr>
              <a:t>Mukesh Taank (mtaank)</a:t>
            </a:r>
          </a:p>
          <a:p>
            <a:r>
              <a:rPr lang="en-CA" sz="2800" dirty="0">
                <a:solidFill>
                  <a:schemeClr val="tx1">
                    <a:alpha val="60000"/>
                  </a:schemeClr>
                </a:solidFill>
              </a:rPr>
              <a:t>Supervisors: Peter G. Martin and Antoine Marchal</a:t>
            </a:r>
          </a:p>
          <a:p>
            <a:r>
              <a:rPr lang="en-CA" dirty="0">
                <a:solidFill>
                  <a:schemeClr val="tx1">
                    <a:alpha val="60000"/>
                  </a:schemeClr>
                </a:solidFill>
              </a:rPr>
              <a:t>July 9, 2020</a:t>
            </a:r>
            <a:endParaRPr lang="en-CA" sz="2800" dirty="0">
              <a:solidFill>
                <a:schemeClr val="tx1">
                  <a:alpha val="60000"/>
                </a:schemeClr>
              </a:solidFill>
            </a:endParaRPr>
          </a:p>
        </p:txBody>
      </p:sp>
    </p:spTree>
    <p:extLst>
      <p:ext uri="{BB962C8B-B14F-4D97-AF65-F5344CB8AC3E}">
        <p14:creationId xmlns:p14="http://schemas.microsoft.com/office/powerpoint/2010/main" val="3837349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63A68-D60D-4736-8598-34AE5913EF6A}"/>
              </a:ext>
            </a:extLst>
          </p:cNvPr>
          <p:cNvSpPr>
            <a:spLocks noGrp="1"/>
          </p:cNvSpPr>
          <p:nvPr>
            <p:ph type="title"/>
          </p:nvPr>
        </p:nvSpPr>
        <p:spPr/>
        <p:txBody>
          <a:bodyPr/>
          <a:lstStyle/>
          <a:p>
            <a:r>
              <a:rPr lang="en-CA" dirty="0"/>
              <a:t>Looking along a single line of sight</a:t>
            </a:r>
          </a:p>
        </p:txBody>
      </p:sp>
      <p:sp>
        <p:nvSpPr>
          <p:cNvPr id="3" name="Content Placeholder 2">
            <a:extLst>
              <a:ext uri="{FF2B5EF4-FFF2-40B4-BE49-F238E27FC236}">
                <a16:creationId xmlns:a16="http://schemas.microsoft.com/office/drawing/2014/main" id="{E67272C3-FE87-4C50-99BE-E8165BBFD710}"/>
              </a:ext>
            </a:extLst>
          </p:cNvPr>
          <p:cNvSpPr>
            <a:spLocks noGrp="1"/>
          </p:cNvSpPr>
          <p:nvPr>
            <p:ph idx="1"/>
          </p:nvPr>
        </p:nvSpPr>
        <p:spPr>
          <a:xfrm>
            <a:off x="7645974" y="1921593"/>
            <a:ext cx="4269433" cy="4387131"/>
          </a:xfrm>
        </p:spPr>
        <p:txBody>
          <a:bodyPr>
            <a:normAutofit/>
          </a:bodyPr>
          <a:lstStyle/>
          <a:p>
            <a:r>
              <a:rPr lang="en-CA" sz="2200" dirty="0"/>
              <a:t>Along one line of sight, we can extract a single spectrum to represent the emission of gas from out Milky Way Galaxy (MWG).</a:t>
            </a:r>
          </a:p>
          <a:p>
            <a:r>
              <a:rPr lang="en-CA" sz="2200" dirty="0"/>
              <a:t>In this spectrum (left), there are interesting features at around 0 km/s and -50 km/s. These can be modeled using Gaussians.</a:t>
            </a:r>
          </a:p>
          <a:p>
            <a:r>
              <a:rPr lang="en-CA" sz="2200" dirty="0"/>
              <a:t>We observe both warm and cold gases in the spectrum.</a:t>
            </a:r>
          </a:p>
        </p:txBody>
      </p:sp>
      <p:pic>
        <p:nvPicPr>
          <p:cNvPr id="4" name="Picture 3">
            <a:extLst>
              <a:ext uri="{FF2B5EF4-FFF2-40B4-BE49-F238E27FC236}">
                <a16:creationId xmlns:a16="http://schemas.microsoft.com/office/drawing/2014/main" id="{2E2DD8A2-CD11-40D9-857B-8AF67C6AF129}"/>
              </a:ext>
            </a:extLst>
          </p:cNvPr>
          <p:cNvPicPr>
            <a:picLocks noChangeAspect="1"/>
          </p:cNvPicPr>
          <p:nvPr/>
        </p:nvPicPr>
        <p:blipFill>
          <a:blip r:embed="rId2"/>
          <a:stretch>
            <a:fillRect/>
          </a:stretch>
        </p:blipFill>
        <p:spPr>
          <a:xfrm>
            <a:off x="276593" y="2278319"/>
            <a:ext cx="7119944" cy="3948421"/>
          </a:xfrm>
          <a:prstGeom prst="rect">
            <a:avLst/>
          </a:prstGeom>
        </p:spPr>
      </p:pic>
      <p:sp>
        <p:nvSpPr>
          <p:cNvPr id="5" name="Rectangle 4">
            <a:extLst>
              <a:ext uri="{FF2B5EF4-FFF2-40B4-BE49-F238E27FC236}">
                <a16:creationId xmlns:a16="http://schemas.microsoft.com/office/drawing/2014/main" id="{54B6187C-7DEA-42C6-BBC0-42F981625A51}"/>
              </a:ext>
            </a:extLst>
          </p:cNvPr>
          <p:cNvSpPr/>
          <p:nvPr/>
        </p:nvSpPr>
        <p:spPr>
          <a:xfrm>
            <a:off x="489545" y="6226740"/>
            <a:ext cx="6592956" cy="369332"/>
          </a:xfrm>
          <a:prstGeom prst="rect">
            <a:avLst/>
          </a:prstGeom>
        </p:spPr>
        <p:txBody>
          <a:bodyPr wrap="square">
            <a:spAutoFit/>
          </a:bodyPr>
          <a:lstStyle/>
          <a:p>
            <a:pPr algn="ctr"/>
            <a:r>
              <a:rPr lang="en-CA" dirty="0">
                <a:solidFill>
                  <a:schemeClr val="tx1">
                    <a:lumMod val="75000"/>
                  </a:schemeClr>
                </a:solidFill>
              </a:rPr>
              <a:t>Spectrum along one line of sight on the Spider from the data cube.</a:t>
            </a:r>
          </a:p>
        </p:txBody>
      </p:sp>
      <p:sp>
        <p:nvSpPr>
          <p:cNvPr id="15" name="TextBox 14">
            <a:extLst>
              <a:ext uri="{FF2B5EF4-FFF2-40B4-BE49-F238E27FC236}">
                <a16:creationId xmlns:a16="http://schemas.microsoft.com/office/drawing/2014/main" id="{B89F5B27-038D-493A-8BB7-ABEB1928DE03}"/>
              </a:ext>
            </a:extLst>
          </p:cNvPr>
          <p:cNvSpPr txBox="1"/>
          <p:nvPr/>
        </p:nvSpPr>
        <p:spPr>
          <a:xfrm>
            <a:off x="1120887" y="2440895"/>
            <a:ext cx="3659303" cy="707886"/>
          </a:xfrm>
          <a:prstGeom prst="rect">
            <a:avLst/>
          </a:prstGeom>
          <a:noFill/>
        </p:spPr>
        <p:txBody>
          <a:bodyPr wrap="square" rtlCol="0">
            <a:spAutoFit/>
          </a:bodyPr>
          <a:lstStyle/>
          <a:p>
            <a:r>
              <a:rPr lang="en-CA" sz="1600" dirty="0">
                <a:solidFill>
                  <a:schemeClr val="bg1"/>
                </a:solidFill>
              </a:rPr>
              <a:t>Narrow features indicate cold gas</a:t>
            </a:r>
          </a:p>
          <a:p>
            <a:endParaRPr lang="en-CA" sz="800" dirty="0">
              <a:solidFill>
                <a:schemeClr val="bg1"/>
              </a:solidFill>
            </a:endParaRPr>
          </a:p>
          <a:p>
            <a:r>
              <a:rPr lang="en-CA" sz="1600" dirty="0">
                <a:solidFill>
                  <a:schemeClr val="bg1"/>
                </a:solidFill>
              </a:rPr>
              <a:t>Broader wings indicate warm gas</a:t>
            </a:r>
          </a:p>
        </p:txBody>
      </p:sp>
      <p:cxnSp>
        <p:nvCxnSpPr>
          <p:cNvPr id="20" name="Straight Arrow Connector 19">
            <a:extLst>
              <a:ext uri="{FF2B5EF4-FFF2-40B4-BE49-F238E27FC236}">
                <a16:creationId xmlns:a16="http://schemas.microsoft.com/office/drawing/2014/main" id="{097D7A07-0AC7-4980-A289-04C35E5305DA}"/>
              </a:ext>
            </a:extLst>
          </p:cNvPr>
          <p:cNvCxnSpPr>
            <a:cxnSpLocks/>
          </p:cNvCxnSpPr>
          <p:nvPr/>
        </p:nvCxnSpPr>
        <p:spPr>
          <a:xfrm flipH="1">
            <a:off x="5571067" y="3242733"/>
            <a:ext cx="829733" cy="389467"/>
          </a:xfrm>
          <a:prstGeom prst="straightConnector1">
            <a:avLst/>
          </a:prstGeom>
          <a:ln w="285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25" name="Straight Arrow Connector 24">
            <a:extLst>
              <a:ext uri="{FF2B5EF4-FFF2-40B4-BE49-F238E27FC236}">
                <a16:creationId xmlns:a16="http://schemas.microsoft.com/office/drawing/2014/main" id="{FDA6C4A8-5DDE-471E-9B87-050EA1B014EB}"/>
              </a:ext>
            </a:extLst>
          </p:cNvPr>
          <p:cNvCxnSpPr>
            <a:cxnSpLocks/>
          </p:cNvCxnSpPr>
          <p:nvPr/>
        </p:nvCxnSpPr>
        <p:spPr>
          <a:xfrm flipH="1">
            <a:off x="6020117" y="4692317"/>
            <a:ext cx="522823" cy="758792"/>
          </a:xfrm>
          <a:prstGeom prst="straightConnector1">
            <a:avLst/>
          </a:prstGeom>
          <a:ln w="28575" cap="flat" cmpd="sng" algn="ctr">
            <a:solidFill>
              <a:schemeClr val="dk1"/>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34" name="Rectangle 33">
            <a:extLst>
              <a:ext uri="{FF2B5EF4-FFF2-40B4-BE49-F238E27FC236}">
                <a16:creationId xmlns:a16="http://schemas.microsoft.com/office/drawing/2014/main" id="{77293550-181B-458F-BE88-D97CD70933CB}"/>
              </a:ext>
            </a:extLst>
          </p:cNvPr>
          <p:cNvSpPr/>
          <p:nvPr/>
        </p:nvSpPr>
        <p:spPr>
          <a:xfrm>
            <a:off x="6471219" y="3039845"/>
            <a:ext cx="249437" cy="225712"/>
          </a:xfrm>
          <a:prstGeom prst="rect">
            <a:avLst/>
          </a:prstGeom>
          <a:solidFill>
            <a:srgbClr val="41B8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5" name="Rectangle 34">
            <a:extLst>
              <a:ext uri="{FF2B5EF4-FFF2-40B4-BE49-F238E27FC236}">
                <a16:creationId xmlns:a16="http://schemas.microsoft.com/office/drawing/2014/main" id="{C94EAA94-A704-4EB5-BB33-E84386241EDF}"/>
              </a:ext>
            </a:extLst>
          </p:cNvPr>
          <p:cNvSpPr/>
          <p:nvPr/>
        </p:nvSpPr>
        <p:spPr>
          <a:xfrm>
            <a:off x="6595938" y="4462291"/>
            <a:ext cx="249437" cy="225712"/>
          </a:xfrm>
          <a:prstGeom prst="rect">
            <a:avLst/>
          </a:prstGeom>
          <a:solidFill>
            <a:srgbClr val="FA1E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38" name="TextBox 37">
            <a:extLst>
              <a:ext uri="{FF2B5EF4-FFF2-40B4-BE49-F238E27FC236}">
                <a16:creationId xmlns:a16="http://schemas.microsoft.com/office/drawing/2014/main" id="{2079EAFA-B32C-4933-96B4-630723942694}"/>
              </a:ext>
            </a:extLst>
          </p:cNvPr>
          <p:cNvSpPr txBox="1"/>
          <p:nvPr/>
        </p:nvSpPr>
        <p:spPr>
          <a:xfrm>
            <a:off x="276593" y="1921593"/>
            <a:ext cx="7119944" cy="371163"/>
          </a:xfrm>
          <a:prstGeom prst="rect">
            <a:avLst/>
          </a:prstGeom>
          <a:solidFill>
            <a:schemeClr val="tx1"/>
          </a:solidFill>
        </p:spPr>
        <p:txBody>
          <a:bodyPr wrap="square" rtlCol="0">
            <a:spAutoFit/>
          </a:bodyPr>
          <a:lstStyle/>
          <a:p>
            <a:pPr algn="ctr"/>
            <a:r>
              <a:rPr lang="en-CA" dirty="0">
                <a:solidFill>
                  <a:sysClr val="windowText" lastClr="000000"/>
                </a:solidFill>
              </a:rPr>
              <a:t>Observation along the 21 cm line for one line of sight</a:t>
            </a:r>
          </a:p>
        </p:txBody>
      </p:sp>
      <p:sp>
        <p:nvSpPr>
          <p:cNvPr id="39" name="Rectangle 38">
            <a:extLst>
              <a:ext uri="{FF2B5EF4-FFF2-40B4-BE49-F238E27FC236}">
                <a16:creationId xmlns:a16="http://schemas.microsoft.com/office/drawing/2014/main" id="{0C6B6CFF-1EE5-4112-9094-1187C4069B42}"/>
              </a:ext>
            </a:extLst>
          </p:cNvPr>
          <p:cNvSpPr/>
          <p:nvPr/>
        </p:nvSpPr>
        <p:spPr>
          <a:xfrm>
            <a:off x="871451" y="2482136"/>
            <a:ext cx="249437" cy="225712"/>
          </a:xfrm>
          <a:prstGeom prst="rect">
            <a:avLst/>
          </a:prstGeom>
          <a:solidFill>
            <a:srgbClr val="41B8E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0" name="Rectangle 39">
            <a:extLst>
              <a:ext uri="{FF2B5EF4-FFF2-40B4-BE49-F238E27FC236}">
                <a16:creationId xmlns:a16="http://schemas.microsoft.com/office/drawing/2014/main" id="{306647C0-5007-4808-8CCD-E7AD3A31D476}"/>
              </a:ext>
            </a:extLst>
          </p:cNvPr>
          <p:cNvSpPr/>
          <p:nvPr/>
        </p:nvSpPr>
        <p:spPr>
          <a:xfrm>
            <a:off x="871450" y="2829151"/>
            <a:ext cx="249437" cy="225712"/>
          </a:xfrm>
          <a:prstGeom prst="rect">
            <a:avLst/>
          </a:prstGeom>
          <a:solidFill>
            <a:srgbClr val="FA1E4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464509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29FB5-5241-41C0-91B1-B186C5ECCA2E}"/>
              </a:ext>
            </a:extLst>
          </p:cNvPr>
          <p:cNvSpPr>
            <a:spLocks noGrp="1"/>
          </p:cNvSpPr>
          <p:nvPr>
            <p:ph type="title"/>
          </p:nvPr>
        </p:nvSpPr>
        <p:spPr>
          <a:xfrm>
            <a:off x="550863" y="482600"/>
            <a:ext cx="11091600" cy="1332000"/>
          </a:xfrm>
        </p:spPr>
        <p:txBody>
          <a:bodyPr/>
          <a:lstStyle/>
          <a:p>
            <a:r>
              <a:rPr lang="en-CA" dirty="0"/>
              <a:t>Visualizing the Data Cube</a:t>
            </a:r>
          </a:p>
        </p:txBody>
      </p:sp>
      <p:sp>
        <p:nvSpPr>
          <p:cNvPr id="3" name="Content Placeholder 2">
            <a:extLst>
              <a:ext uri="{FF2B5EF4-FFF2-40B4-BE49-F238E27FC236}">
                <a16:creationId xmlns:a16="http://schemas.microsoft.com/office/drawing/2014/main" id="{A5388129-6670-496F-93BE-CD3BC1B29D8F}"/>
              </a:ext>
            </a:extLst>
          </p:cNvPr>
          <p:cNvSpPr>
            <a:spLocks noGrp="1"/>
          </p:cNvSpPr>
          <p:nvPr>
            <p:ph idx="1"/>
          </p:nvPr>
        </p:nvSpPr>
        <p:spPr>
          <a:xfrm>
            <a:off x="550863" y="1826471"/>
            <a:ext cx="5371677" cy="4117129"/>
          </a:xfrm>
        </p:spPr>
        <p:txBody>
          <a:bodyPr>
            <a:normAutofit lnSpcReduction="10000"/>
          </a:bodyPr>
          <a:lstStyle/>
          <a:p>
            <a:r>
              <a:rPr lang="en-CA" dirty="0"/>
              <a:t>I am using the GHIGLS HI spectral data from the Green Bank Telescope.</a:t>
            </a:r>
          </a:p>
          <a:p>
            <a:r>
              <a:rPr lang="en-CA" dirty="0"/>
              <a:t>The data are stored in a PPV data cube (Position-Position-Velocity).</a:t>
            </a:r>
          </a:p>
          <a:p>
            <a:r>
              <a:rPr lang="en-CA" dirty="0"/>
              <a:t>The video shows spatial distribution of the brightness temperature [K] at each velocity channel.</a:t>
            </a:r>
          </a:p>
          <a:p>
            <a:r>
              <a:rPr lang="en-CA" dirty="0"/>
              <a:t>The features seen are interstellar structures of Hydrogen (HI).</a:t>
            </a:r>
          </a:p>
        </p:txBody>
      </p:sp>
      <p:pic>
        <p:nvPicPr>
          <p:cNvPr id="9" name="GHIGLS_SPIDER">
            <a:hlinkClick r:id="" action="ppaction://media"/>
            <a:extLst>
              <a:ext uri="{FF2B5EF4-FFF2-40B4-BE49-F238E27FC236}">
                <a16:creationId xmlns:a16="http://schemas.microsoft.com/office/drawing/2014/main" id="{50D0EFCA-BD72-441E-8013-38424B0C725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95001" y="1376018"/>
            <a:ext cx="5606626" cy="5029199"/>
          </a:xfrm>
          <a:prstGeom prst="rect">
            <a:avLst/>
          </a:prstGeom>
        </p:spPr>
      </p:pic>
      <p:sp>
        <p:nvSpPr>
          <p:cNvPr id="4" name="Smiley Face 3">
            <a:extLst>
              <a:ext uri="{FF2B5EF4-FFF2-40B4-BE49-F238E27FC236}">
                <a16:creationId xmlns:a16="http://schemas.microsoft.com/office/drawing/2014/main" id="{B05BF2E5-8C33-427B-9F15-D577CEBEDC61}"/>
              </a:ext>
            </a:extLst>
          </p:cNvPr>
          <p:cNvSpPr/>
          <p:nvPr/>
        </p:nvSpPr>
        <p:spPr>
          <a:xfrm flipH="1">
            <a:off x="7722267" y="3405718"/>
            <a:ext cx="103049" cy="104986"/>
          </a:xfrm>
          <a:prstGeom prst="smileyFace">
            <a:avLst/>
          </a:prstGeom>
          <a:effectLst/>
        </p:spPr>
        <p:style>
          <a:lnRef idx="0">
            <a:schemeClr val="dk1"/>
          </a:lnRef>
          <a:fillRef idx="3">
            <a:schemeClr val="dk1"/>
          </a:fillRef>
          <a:effectRef idx="3">
            <a:schemeClr val="dk1"/>
          </a:effectRef>
          <a:fontRef idx="minor">
            <a:schemeClr val="lt1"/>
          </a:fontRef>
        </p:style>
        <p:txBody>
          <a:bodyPr rtlCol="0" anchor="ctr"/>
          <a:lstStyle/>
          <a:p>
            <a:pPr algn="ctr"/>
            <a:endParaRPr lang="en-CA" dirty="0"/>
          </a:p>
        </p:txBody>
      </p:sp>
    </p:spTree>
    <p:extLst>
      <p:ext uri="{BB962C8B-B14F-4D97-AF65-F5344CB8AC3E}">
        <p14:creationId xmlns:p14="http://schemas.microsoft.com/office/powerpoint/2010/main" val="318015824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9"/>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9"/>
                                        </p:tgtEl>
                                      </p:cBhvr>
                                    </p:cmd>
                                  </p:childTnLst>
                                </p:cTn>
                              </p:par>
                            </p:childTnLst>
                          </p:cTn>
                        </p:par>
                      </p:childTnLst>
                    </p:cTn>
                  </p:par>
                </p:childTnLst>
              </p:cTn>
              <p:nextCondLst>
                <p:cond evt="onClick" delay="0">
                  <p:tgtEl>
                    <p:spTgt spid="9"/>
                  </p:tgtEl>
                </p:cond>
              </p:nextCondLst>
            </p:seq>
            <p:video>
              <p:cMediaNode vol="0">
                <p:cTn id="7" fill="hold" display="0">
                  <p:stCondLst>
                    <p:cond delay="indefinite"/>
                  </p:stCondLst>
                </p:cTn>
                <p:tgtEl>
                  <p:spTgt spid="9"/>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E7879-4033-4783-8ABE-E2DE21AD9940}"/>
              </a:ext>
            </a:extLst>
          </p:cNvPr>
          <p:cNvSpPr>
            <a:spLocks noGrp="1"/>
          </p:cNvSpPr>
          <p:nvPr>
            <p:ph type="title"/>
          </p:nvPr>
        </p:nvSpPr>
        <p:spPr/>
        <p:txBody>
          <a:bodyPr/>
          <a:lstStyle/>
          <a:p>
            <a:r>
              <a:rPr lang="en-CA" dirty="0"/>
              <a:t>ROHSA (</a:t>
            </a:r>
            <a:r>
              <a:rPr lang="en-US" dirty="0"/>
              <a:t>Regularized Optimization for Hyper-Spectral Analysis)</a:t>
            </a:r>
            <a:endParaRPr lang="en-CA" dirty="0"/>
          </a:p>
        </p:txBody>
      </p:sp>
      <p:sp>
        <p:nvSpPr>
          <p:cNvPr id="3" name="Content Placeholder 2">
            <a:extLst>
              <a:ext uri="{FF2B5EF4-FFF2-40B4-BE49-F238E27FC236}">
                <a16:creationId xmlns:a16="http://schemas.microsoft.com/office/drawing/2014/main" id="{B2A1FAAF-0AE3-4A4A-96F3-1D1B7ABEA113}"/>
              </a:ext>
            </a:extLst>
          </p:cNvPr>
          <p:cNvSpPr>
            <a:spLocks noGrp="1"/>
          </p:cNvSpPr>
          <p:nvPr>
            <p:ph idx="1"/>
          </p:nvPr>
        </p:nvSpPr>
        <p:spPr>
          <a:xfrm>
            <a:off x="218661" y="2189952"/>
            <a:ext cx="4770781" cy="3979625"/>
          </a:xfrm>
        </p:spPr>
        <p:txBody>
          <a:bodyPr>
            <a:normAutofit/>
          </a:bodyPr>
          <a:lstStyle/>
          <a:p>
            <a:r>
              <a:rPr lang="en-US" sz="2300" dirty="0"/>
              <a:t>We are analyzing Doppler shifts and broadening, looking at the Gaussian features in the data with ROHSA.</a:t>
            </a:r>
          </a:p>
          <a:p>
            <a:r>
              <a:rPr lang="en-US" sz="2300" dirty="0"/>
              <a:t>ROHSA is a code for decomposing the data seen in the movie, with Gaussian functions.</a:t>
            </a:r>
          </a:p>
          <a:p>
            <a:r>
              <a:rPr lang="en-US" sz="2300" dirty="0"/>
              <a:t>ROHSA uses hyper parameters which control the smoothness of the solution. </a:t>
            </a:r>
          </a:p>
        </p:txBody>
      </p:sp>
      <p:sp>
        <p:nvSpPr>
          <p:cNvPr id="4" name="Rectangle 3">
            <a:extLst>
              <a:ext uri="{FF2B5EF4-FFF2-40B4-BE49-F238E27FC236}">
                <a16:creationId xmlns:a16="http://schemas.microsoft.com/office/drawing/2014/main" id="{8D5A2B41-FB09-49DD-8721-A9CAD2A30DE8}"/>
              </a:ext>
            </a:extLst>
          </p:cNvPr>
          <p:cNvSpPr/>
          <p:nvPr/>
        </p:nvSpPr>
        <p:spPr>
          <a:xfrm>
            <a:off x="7261868" y="6756549"/>
            <a:ext cx="4930132" cy="369332"/>
          </a:xfrm>
          <a:prstGeom prst="rect">
            <a:avLst/>
          </a:prstGeom>
        </p:spPr>
        <p:txBody>
          <a:bodyPr wrap="none">
            <a:spAutoFit/>
          </a:bodyPr>
          <a:lstStyle/>
          <a:p>
            <a:r>
              <a:rPr lang="en-CA" dirty="0"/>
              <a:t>https://www.youtube.com/watch?v=wzhnF66ZomE</a:t>
            </a:r>
          </a:p>
        </p:txBody>
      </p:sp>
      <p:sp>
        <p:nvSpPr>
          <p:cNvPr id="6" name="TextBox 5">
            <a:extLst>
              <a:ext uri="{FF2B5EF4-FFF2-40B4-BE49-F238E27FC236}">
                <a16:creationId xmlns:a16="http://schemas.microsoft.com/office/drawing/2014/main" id="{63CB7F9D-D466-4700-8E80-2BA6FF404967}"/>
              </a:ext>
            </a:extLst>
          </p:cNvPr>
          <p:cNvSpPr txBox="1"/>
          <p:nvPr/>
        </p:nvSpPr>
        <p:spPr>
          <a:xfrm>
            <a:off x="5219700" y="5985559"/>
            <a:ext cx="6828448" cy="646331"/>
          </a:xfrm>
          <a:prstGeom prst="rect">
            <a:avLst/>
          </a:prstGeom>
          <a:noFill/>
        </p:spPr>
        <p:txBody>
          <a:bodyPr wrap="square" rtlCol="0">
            <a:spAutoFit/>
          </a:bodyPr>
          <a:lstStyle/>
          <a:p>
            <a:pPr algn="ctr"/>
            <a:r>
              <a:rPr lang="en-CA" dirty="0">
                <a:solidFill>
                  <a:schemeClr val="tx1">
                    <a:lumMod val="75000"/>
                  </a:schemeClr>
                </a:solidFill>
              </a:rPr>
              <a:t>Same spectrum on the Spider, showing the Gaussian decomposition with ROHSA. Colours encode ranges of velocity dispersion.</a:t>
            </a:r>
          </a:p>
        </p:txBody>
      </p:sp>
      <p:pic>
        <p:nvPicPr>
          <p:cNvPr id="26" name="Picture 25">
            <a:extLst>
              <a:ext uri="{FF2B5EF4-FFF2-40B4-BE49-F238E27FC236}">
                <a16:creationId xmlns:a16="http://schemas.microsoft.com/office/drawing/2014/main" id="{819996C1-321A-4DF2-92E9-866FB9355016}"/>
              </a:ext>
            </a:extLst>
          </p:cNvPr>
          <p:cNvPicPr>
            <a:picLocks noChangeAspect="1"/>
          </p:cNvPicPr>
          <p:nvPr/>
        </p:nvPicPr>
        <p:blipFill>
          <a:blip r:embed="rId2"/>
          <a:stretch>
            <a:fillRect/>
          </a:stretch>
        </p:blipFill>
        <p:spPr>
          <a:xfrm>
            <a:off x="5219700" y="2034695"/>
            <a:ext cx="6828448" cy="3826204"/>
          </a:xfrm>
          <a:prstGeom prst="rect">
            <a:avLst/>
          </a:prstGeom>
        </p:spPr>
      </p:pic>
      <p:sp>
        <p:nvSpPr>
          <p:cNvPr id="27" name="TextBox 26">
            <a:extLst>
              <a:ext uri="{FF2B5EF4-FFF2-40B4-BE49-F238E27FC236}">
                <a16:creationId xmlns:a16="http://schemas.microsoft.com/office/drawing/2014/main" id="{83853D31-DA0C-4C4B-8617-20BFD2336538}"/>
              </a:ext>
            </a:extLst>
          </p:cNvPr>
          <p:cNvSpPr txBox="1"/>
          <p:nvPr/>
        </p:nvSpPr>
        <p:spPr>
          <a:xfrm>
            <a:off x="11302999" y="2119101"/>
            <a:ext cx="670339" cy="770990"/>
          </a:xfrm>
          <a:prstGeom prst="rect">
            <a:avLst/>
          </a:prstGeom>
          <a:solidFill>
            <a:schemeClr val="tx1"/>
          </a:solidFill>
        </p:spPr>
        <p:txBody>
          <a:bodyPr wrap="square" rtlCol="0">
            <a:spAutoFit/>
          </a:bodyPr>
          <a:lstStyle/>
          <a:p>
            <a:endParaRPr lang="en-CA" dirty="0"/>
          </a:p>
        </p:txBody>
      </p:sp>
      <p:sp>
        <p:nvSpPr>
          <p:cNvPr id="28" name="TextBox 27">
            <a:extLst>
              <a:ext uri="{FF2B5EF4-FFF2-40B4-BE49-F238E27FC236}">
                <a16:creationId xmlns:a16="http://schemas.microsoft.com/office/drawing/2014/main" id="{B6254FA5-2DBA-43BB-99DF-8D19245D614A}"/>
              </a:ext>
            </a:extLst>
          </p:cNvPr>
          <p:cNvSpPr txBox="1"/>
          <p:nvPr/>
        </p:nvSpPr>
        <p:spPr>
          <a:xfrm>
            <a:off x="11269133" y="2119101"/>
            <a:ext cx="704206" cy="822341"/>
          </a:xfrm>
          <a:prstGeom prst="rect">
            <a:avLst/>
          </a:prstGeom>
          <a:solidFill>
            <a:schemeClr val="tx1"/>
          </a:solidFill>
          <a:ln>
            <a:solidFill>
              <a:schemeClr val="tx2">
                <a:lumMod val="90000"/>
              </a:schemeClr>
            </a:solidFill>
          </a:ln>
        </p:spPr>
        <p:txBody>
          <a:bodyPr wrap="square" rtlCol="0">
            <a:spAutoFit/>
          </a:bodyPr>
          <a:lstStyle/>
          <a:p>
            <a:pPr>
              <a:lnSpc>
                <a:spcPct val="150000"/>
              </a:lnSpc>
            </a:pPr>
            <a:r>
              <a:rPr lang="en-CA" sz="650" dirty="0">
                <a:solidFill>
                  <a:schemeClr val="bg1"/>
                </a:solidFill>
                <a:latin typeface="DejaVu Sans"/>
              </a:rPr>
              <a:t>         Data</a:t>
            </a:r>
          </a:p>
          <a:p>
            <a:pPr>
              <a:lnSpc>
                <a:spcPct val="150000"/>
              </a:lnSpc>
            </a:pPr>
            <a:r>
              <a:rPr lang="en-CA" sz="650" dirty="0">
                <a:solidFill>
                  <a:schemeClr val="bg1"/>
                </a:solidFill>
                <a:latin typeface="DejaVu Sans"/>
              </a:rPr>
              <a:t>         Model    </a:t>
            </a:r>
          </a:p>
          <a:p>
            <a:pPr>
              <a:lnSpc>
                <a:spcPct val="150000"/>
              </a:lnSpc>
            </a:pPr>
            <a:r>
              <a:rPr lang="en-CA" sz="650" dirty="0">
                <a:solidFill>
                  <a:schemeClr val="bg1"/>
                </a:solidFill>
                <a:latin typeface="DejaVu Sans"/>
              </a:rPr>
              <a:t>         CNM</a:t>
            </a:r>
          </a:p>
          <a:p>
            <a:pPr>
              <a:lnSpc>
                <a:spcPct val="150000"/>
              </a:lnSpc>
            </a:pPr>
            <a:r>
              <a:rPr lang="en-CA" sz="650" dirty="0">
                <a:solidFill>
                  <a:schemeClr val="bg1"/>
                </a:solidFill>
                <a:latin typeface="DejaVu Sans"/>
              </a:rPr>
              <a:t>         UNM</a:t>
            </a:r>
          </a:p>
          <a:p>
            <a:pPr>
              <a:lnSpc>
                <a:spcPct val="150000"/>
              </a:lnSpc>
            </a:pPr>
            <a:r>
              <a:rPr lang="en-CA" sz="650" dirty="0">
                <a:solidFill>
                  <a:schemeClr val="bg1"/>
                </a:solidFill>
                <a:latin typeface="DejaVu Sans"/>
              </a:rPr>
              <a:t>         WNM </a:t>
            </a:r>
          </a:p>
        </p:txBody>
      </p:sp>
      <p:cxnSp>
        <p:nvCxnSpPr>
          <p:cNvPr id="29" name="Straight Connector 28">
            <a:extLst>
              <a:ext uri="{FF2B5EF4-FFF2-40B4-BE49-F238E27FC236}">
                <a16:creationId xmlns:a16="http://schemas.microsoft.com/office/drawing/2014/main" id="{C0AB3181-14C7-4F56-95DD-F51879FEB3E1}"/>
              </a:ext>
            </a:extLst>
          </p:cNvPr>
          <p:cNvCxnSpPr/>
          <p:nvPr/>
        </p:nvCxnSpPr>
        <p:spPr>
          <a:xfrm>
            <a:off x="11332631" y="2250017"/>
            <a:ext cx="205316"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A874B12A-AB54-448F-B2E8-4F6E6A5FB547}"/>
              </a:ext>
            </a:extLst>
          </p:cNvPr>
          <p:cNvCxnSpPr/>
          <p:nvPr/>
        </p:nvCxnSpPr>
        <p:spPr>
          <a:xfrm>
            <a:off x="11332631" y="2398184"/>
            <a:ext cx="205316"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DE0AE997-27D3-422F-AE9C-55FAE6605B97}"/>
              </a:ext>
            </a:extLst>
          </p:cNvPr>
          <p:cNvCxnSpPr/>
          <p:nvPr/>
        </p:nvCxnSpPr>
        <p:spPr>
          <a:xfrm>
            <a:off x="11341096" y="2548467"/>
            <a:ext cx="205316" cy="0"/>
          </a:xfrm>
          <a:prstGeom prst="line">
            <a:avLst/>
          </a:prstGeom>
          <a:ln w="19050">
            <a:solidFill>
              <a:srgbClr val="41B8ED"/>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672E4E8C-FF1C-4F77-A8F2-A1B071A3C032}"/>
              </a:ext>
            </a:extLst>
          </p:cNvPr>
          <p:cNvCxnSpPr/>
          <p:nvPr/>
        </p:nvCxnSpPr>
        <p:spPr>
          <a:xfrm>
            <a:off x="11341096" y="2698751"/>
            <a:ext cx="205316" cy="0"/>
          </a:xfrm>
          <a:prstGeom prst="line">
            <a:avLst/>
          </a:prstGeom>
          <a:ln w="19050">
            <a:solidFill>
              <a:srgbClr val="00CC44"/>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93544EE1-1B2E-4E43-A067-06680AE1D9FF}"/>
              </a:ext>
            </a:extLst>
          </p:cNvPr>
          <p:cNvCxnSpPr/>
          <p:nvPr/>
        </p:nvCxnSpPr>
        <p:spPr>
          <a:xfrm>
            <a:off x="11341096" y="2839843"/>
            <a:ext cx="205316" cy="0"/>
          </a:xfrm>
          <a:prstGeom prst="line">
            <a:avLst/>
          </a:prstGeom>
          <a:ln w="19050">
            <a:solidFill>
              <a:srgbClr val="FA1E48"/>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93421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A94E4-6C7A-429C-8B74-A1462991344B}"/>
              </a:ext>
            </a:extLst>
          </p:cNvPr>
          <p:cNvSpPr>
            <a:spLocks noGrp="1"/>
          </p:cNvSpPr>
          <p:nvPr>
            <p:ph type="title"/>
          </p:nvPr>
        </p:nvSpPr>
        <p:spPr/>
        <p:txBody>
          <a:bodyPr/>
          <a:lstStyle/>
          <a:p>
            <a:r>
              <a:rPr lang="en-CA" dirty="0"/>
              <a:t>Generating a map of Column Density</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5D12C9E-972C-45FA-9868-B87DE9910971}"/>
                  </a:ext>
                </a:extLst>
              </p:cNvPr>
              <p:cNvSpPr>
                <a:spLocks noGrp="1"/>
              </p:cNvSpPr>
              <p:nvPr>
                <p:ph idx="1"/>
              </p:nvPr>
            </p:nvSpPr>
            <p:spPr>
              <a:xfrm>
                <a:off x="308008" y="1553632"/>
                <a:ext cx="6102417" cy="4937086"/>
              </a:xfrm>
            </p:spPr>
            <p:txBody>
              <a:bodyPr>
                <a:normAutofit lnSpcReduction="10000"/>
              </a:bodyPr>
              <a:lstStyle/>
              <a:p>
                <a:r>
                  <a:rPr lang="en-CA" dirty="0"/>
                  <a:t>For HI, column density is the integral of the brightness temperature over the velocity range:</a:t>
                </a:r>
              </a:p>
              <a:p>
                <a:pPr marL="0" indent="0" algn="ctr">
                  <a:buNone/>
                </a:pPr>
                <a14:m>
                  <m:oMath xmlns:m="http://schemas.openxmlformats.org/officeDocument/2006/math">
                    <m:sSub>
                      <m:sSubPr>
                        <m:ctrlPr>
                          <a:rPr lang="en-CA" i="1" dirty="0">
                            <a:latin typeface="Cambria Math" panose="02040503050406030204" pitchFamily="18" charset="0"/>
                          </a:rPr>
                        </m:ctrlPr>
                      </m:sSubPr>
                      <m:e>
                        <m:r>
                          <a:rPr lang="en-CA" i="1" dirty="0">
                            <a:latin typeface="Cambria Math" panose="02040503050406030204" pitchFamily="18" charset="0"/>
                          </a:rPr>
                          <m:t>𝑁</m:t>
                        </m:r>
                      </m:e>
                      <m:sub>
                        <m:r>
                          <a:rPr lang="en-CA" i="1" dirty="0">
                            <a:latin typeface="Cambria Math" panose="02040503050406030204" pitchFamily="18" charset="0"/>
                          </a:rPr>
                          <m:t>𝐻𝐼</m:t>
                        </m:r>
                      </m:sub>
                    </m:sSub>
                    <m:r>
                      <a:rPr lang="en-CA" i="1" dirty="0">
                        <a:latin typeface="Cambria Math" panose="02040503050406030204" pitchFamily="18" charset="0"/>
                      </a:rPr>
                      <m:t>=</m:t>
                    </m:r>
                    <m:r>
                      <m:rPr>
                        <m:sty m:val="p"/>
                      </m:rPr>
                      <a:rPr lang="en-CA" dirty="0">
                        <a:latin typeface="Cambria Math" panose="02040503050406030204" pitchFamily="18" charset="0"/>
                      </a:rPr>
                      <m:t>C</m:t>
                    </m:r>
                    <m:nary>
                      <m:naryPr>
                        <m:subHide m:val="on"/>
                        <m:supHide m:val="on"/>
                        <m:ctrlPr>
                          <a:rPr lang="en-CA" i="1" dirty="0">
                            <a:latin typeface="Cambria Math" panose="02040503050406030204" pitchFamily="18" charset="0"/>
                          </a:rPr>
                        </m:ctrlPr>
                      </m:naryPr>
                      <m:sub/>
                      <m:sup/>
                      <m:e>
                        <m:sSub>
                          <m:sSubPr>
                            <m:ctrlPr>
                              <a:rPr lang="en-CA" i="1" dirty="0" smtClean="0">
                                <a:latin typeface="Cambria Math" panose="02040503050406030204" pitchFamily="18" charset="0"/>
                                <a:ea typeface="Cambria Math" panose="02040503050406030204" pitchFamily="18" charset="0"/>
                              </a:rPr>
                            </m:ctrlPr>
                          </m:sSubPr>
                          <m:e>
                            <m:r>
                              <a:rPr lang="en-CA" b="0" i="1" dirty="0" smtClean="0">
                                <a:latin typeface="Cambria Math" panose="02040503050406030204" pitchFamily="18" charset="0"/>
                                <a:ea typeface="Cambria Math" panose="02040503050406030204" pitchFamily="18" charset="0"/>
                              </a:rPr>
                              <m:t>𝑇</m:t>
                            </m:r>
                          </m:e>
                          <m:sub>
                            <m:r>
                              <a:rPr lang="en-CA" b="0" i="1" dirty="0" smtClean="0">
                                <a:latin typeface="Cambria Math" panose="02040503050406030204" pitchFamily="18" charset="0"/>
                                <a:ea typeface="Cambria Math" panose="02040503050406030204" pitchFamily="18" charset="0"/>
                              </a:rPr>
                              <m:t>𝑏</m:t>
                            </m:r>
                          </m:sub>
                        </m:sSub>
                        <m:r>
                          <a:rPr lang="en-CA" b="0" i="1" dirty="0" smtClean="0">
                            <a:latin typeface="Cambria Math" panose="02040503050406030204" pitchFamily="18" charset="0"/>
                          </a:rPr>
                          <m:t>(</m:t>
                        </m:r>
                        <m:r>
                          <a:rPr lang="en-CA" b="0" i="1" dirty="0" smtClean="0">
                            <a:latin typeface="Cambria Math" panose="02040503050406030204" pitchFamily="18" charset="0"/>
                          </a:rPr>
                          <m:t>𝑣</m:t>
                        </m:r>
                        <m:r>
                          <a:rPr lang="en-CA" b="0" i="1" dirty="0" smtClean="0">
                            <a:latin typeface="Cambria Math" panose="02040503050406030204" pitchFamily="18" charset="0"/>
                          </a:rPr>
                          <m:t>) </m:t>
                        </m:r>
                        <m:r>
                          <a:rPr lang="en-CA" i="1" dirty="0">
                            <a:latin typeface="Cambria Math" panose="02040503050406030204" pitchFamily="18" charset="0"/>
                          </a:rPr>
                          <m:t>𝑑𝑣</m:t>
                        </m:r>
                      </m:e>
                    </m:nary>
                    <m:r>
                      <a:rPr lang="en-CA" b="0" i="0" dirty="0" smtClean="0">
                        <a:latin typeface="Cambria Math" panose="02040503050406030204" pitchFamily="18" charset="0"/>
                      </a:rPr>
                      <m:t> </m:t>
                    </m:r>
                  </m:oMath>
                </a14:m>
                <a:r>
                  <a:rPr lang="en-CA" dirty="0"/>
                  <a:t>[cm</a:t>
                </a:r>
                <a:r>
                  <a:rPr lang="en-CA" baseline="30000" dirty="0"/>
                  <a:t>-2</a:t>
                </a:r>
                <a:r>
                  <a:rPr lang="en-CA" dirty="0"/>
                  <a:t>]</a:t>
                </a:r>
              </a:p>
              <a:p>
                <a:r>
                  <a:rPr lang="en-CA" dirty="0"/>
                  <a:t>We compute this at every spatial pixel of the data cube to generate a map.</a:t>
                </a:r>
              </a:p>
              <a:p>
                <a:r>
                  <a:rPr lang="en-CA" dirty="0"/>
                  <a:t>Such maps of the spatial features provide one important quantitative element of the analysis.</a:t>
                </a:r>
              </a:p>
              <a:p>
                <a:r>
                  <a:rPr lang="en-CA" dirty="0"/>
                  <a:t>The point source in the upper left is a distant spiral galaxy (IC 2574), not of interest in our analysis of the foreground gas in the MW.</a:t>
                </a:r>
              </a:p>
            </p:txBody>
          </p:sp>
        </mc:Choice>
        <mc:Fallback>
          <p:sp>
            <p:nvSpPr>
              <p:cNvPr id="3" name="Content Placeholder 2">
                <a:extLst>
                  <a:ext uri="{FF2B5EF4-FFF2-40B4-BE49-F238E27FC236}">
                    <a16:creationId xmlns:a16="http://schemas.microsoft.com/office/drawing/2014/main" id="{15D12C9E-972C-45FA-9868-B87DE9910971}"/>
                  </a:ext>
                </a:extLst>
              </p:cNvPr>
              <p:cNvSpPr>
                <a:spLocks noGrp="1" noRot="1" noChangeAspect="1" noMove="1" noResize="1" noEditPoints="1" noAdjustHandles="1" noChangeArrowheads="1" noChangeShapeType="1" noTextEdit="1"/>
              </p:cNvSpPr>
              <p:nvPr>
                <p:ph idx="1"/>
              </p:nvPr>
            </p:nvSpPr>
            <p:spPr>
              <a:xfrm>
                <a:off x="308008" y="1553632"/>
                <a:ext cx="6102417" cy="4937086"/>
              </a:xfrm>
              <a:blipFill>
                <a:blip r:embed="rId2"/>
                <a:stretch>
                  <a:fillRect l="-2897" t="-1975" r="-2997"/>
                </a:stretch>
              </a:blipFill>
            </p:spPr>
            <p:txBody>
              <a:bodyPr/>
              <a:lstStyle/>
              <a:p>
                <a:r>
                  <a:rPr lang="en-CA">
                    <a:noFill/>
                  </a:rPr>
                  <a:t> </a:t>
                </a:r>
              </a:p>
            </p:txBody>
          </p:sp>
        </mc:Fallback>
      </mc:AlternateContent>
      <p:pic>
        <p:nvPicPr>
          <p:cNvPr id="5" name="Picture 4">
            <a:extLst>
              <a:ext uri="{FF2B5EF4-FFF2-40B4-BE49-F238E27FC236}">
                <a16:creationId xmlns:a16="http://schemas.microsoft.com/office/drawing/2014/main" id="{53C401DD-C726-40E3-ACF1-59D6A6161448}"/>
              </a:ext>
            </a:extLst>
          </p:cNvPr>
          <p:cNvPicPr>
            <a:picLocks noChangeAspect="1"/>
          </p:cNvPicPr>
          <p:nvPr/>
        </p:nvPicPr>
        <p:blipFill rotWithShape="1">
          <a:blip r:embed="rId3"/>
          <a:srcRect l="15872" t="2075" r="1472" b="11613"/>
          <a:stretch/>
        </p:blipFill>
        <p:spPr>
          <a:xfrm>
            <a:off x="6788155" y="1371639"/>
            <a:ext cx="4972690" cy="4937086"/>
          </a:xfrm>
          <a:prstGeom prst="rect">
            <a:avLst/>
          </a:prstGeom>
          <a:ln>
            <a:solidFill>
              <a:schemeClr val="tx1"/>
            </a:solidFill>
          </a:ln>
        </p:spPr>
      </p:pic>
      <p:sp>
        <p:nvSpPr>
          <p:cNvPr id="7" name="TextBox 6">
            <a:extLst>
              <a:ext uri="{FF2B5EF4-FFF2-40B4-BE49-F238E27FC236}">
                <a16:creationId xmlns:a16="http://schemas.microsoft.com/office/drawing/2014/main" id="{7DE4F70C-BA80-4E17-9675-82CFAC3081EA}"/>
              </a:ext>
            </a:extLst>
          </p:cNvPr>
          <p:cNvSpPr txBox="1"/>
          <p:nvPr/>
        </p:nvSpPr>
        <p:spPr>
          <a:xfrm>
            <a:off x="9618780" y="6737494"/>
            <a:ext cx="3556743" cy="369332"/>
          </a:xfrm>
          <a:prstGeom prst="rect">
            <a:avLst/>
          </a:prstGeom>
          <a:noFill/>
        </p:spPr>
        <p:txBody>
          <a:bodyPr wrap="none" rtlCol="0">
            <a:spAutoFit/>
          </a:bodyPr>
          <a:lstStyle/>
          <a:p>
            <a:r>
              <a:rPr lang="en-CA" dirty="0">
                <a:solidFill>
                  <a:schemeClr val="tx1">
                    <a:lumMod val="75000"/>
                  </a:schemeClr>
                </a:solidFill>
              </a:rPr>
              <a:t>Column Density Map of the Spider</a:t>
            </a:r>
          </a:p>
        </p:txBody>
      </p:sp>
    </p:spTree>
    <p:extLst>
      <p:ext uri="{BB962C8B-B14F-4D97-AF65-F5344CB8AC3E}">
        <p14:creationId xmlns:p14="http://schemas.microsoft.com/office/powerpoint/2010/main" val="985570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A55DE-DC41-49F1-95AA-B2B68854CE65}"/>
              </a:ext>
            </a:extLst>
          </p:cNvPr>
          <p:cNvSpPr>
            <a:spLocks noGrp="1"/>
          </p:cNvSpPr>
          <p:nvPr>
            <p:ph type="title"/>
          </p:nvPr>
        </p:nvSpPr>
        <p:spPr/>
        <p:txBody>
          <a:bodyPr/>
          <a:lstStyle/>
          <a:p>
            <a:r>
              <a:rPr lang="en-CA" dirty="0"/>
              <a:t>Looking at the Gas</a:t>
            </a:r>
          </a:p>
        </p:txBody>
      </p:sp>
      <p:sp>
        <p:nvSpPr>
          <p:cNvPr id="3" name="Content Placeholder 2">
            <a:extLst>
              <a:ext uri="{FF2B5EF4-FFF2-40B4-BE49-F238E27FC236}">
                <a16:creationId xmlns:a16="http://schemas.microsoft.com/office/drawing/2014/main" id="{D029C7B6-6F5F-465A-AC7F-2C37C21D12AA}"/>
              </a:ext>
            </a:extLst>
          </p:cNvPr>
          <p:cNvSpPr>
            <a:spLocks noGrp="1"/>
          </p:cNvSpPr>
          <p:nvPr>
            <p:ph idx="1"/>
          </p:nvPr>
        </p:nvSpPr>
        <p:spPr>
          <a:xfrm>
            <a:off x="655984" y="1268413"/>
            <a:ext cx="11087100" cy="4321174"/>
          </a:xfrm>
        </p:spPr>
        <p:txBody>
          <a:bodyPr/>
          <a:lstStyle/>
          <a:p>
            <a:r>
              <a:rPr lang="en-CA" dirty="0"/>
              <a:t>From ROHSA’s decomposition, I am able to sort the Gaussians by their velocity dispersion, to identify cold and warm regions, which gives a 3-phase model of the Spider.</a:t>
            </a:r>
          </a:p>
        </p:txBody>
      </p:sp>
      <p:sp>
        <p:nvSpPr>
          <p:cNvPr id="7" name="TextBox 6">
            <a:extLst>
              <a:ext uri="{FF2B5EF4-FFF2-40B4-BE49-F238E27FC236}">
                <a16:creationId xmlns:a16="http://schemas.microsoft.com/office/drawing/2014/main" id="{5C093731-961D-4039-B623-CC0C078BBA80}"/>
              </a:ext>
            </a:extLst>
          </p:cNvPr>
          <p:cNvSpPr txBox="1"/>
          <p:nvPr/>
        </p:nvSpPr>
        <p:spPr>
          <a:xfrm>
            <a:off x="1854268" y="6313246"/>
            <a:ext cx="8483464" cy="369332"/>
          </a:xfrm>
          <a:prstGeom prst="rect">
            <a:avLst/>
          </a:prstGeom>
          <a:noFill/>
        </p:spPr>
        <p:txBody>
          <a:bodyPr wrap="square" rtlCol="0">
            <a:spAutoFit/>
          </a:bodyPr>
          <a:lstStyle/>
          <a:p>
            <a:r>
              <a:rPr lang="en-CA" dirty="0">
                <a:solidFill>
                  <a:schemeClr val="tx1">
                    <a:lumMod val="75000"/>
                  </a:schemeClr>
                </a:solidFill>
              </a:rPr>
              <a:t>Column Density Maps of the 3-phase models of the Spider (cold, unstable, and warm)</a:t>
            </a:r>
          </a:p>
        </p:txBody>
      </p:sp>
      <p:pic>
        <p:nvPicPr>
          <p:cNvPr id="9" name="Picture 8">
            <a:extLst>
              <a:ext uri="{FF2B5EF4-FFF2-40B4-BE49-F238E27FC236}">
                <a16:creationId xmlns:a16="http://schemas.microsoft.com/office/drawing/2014/main" id="{D80BA70A-E395-4662-ABD0-C4C877D9139A}"/>
              </a:ext>
            </a:extLst>
          </p:cNvPr>
          <p:cNvPicPr>
            <a:picLocks noChangeAspect="1"/>
          </p:cNvPicPr>
          <p:nvPr/>
        </p:nvPicPr>
        <p:blipFill>
          <a:blip r:embed="rId2"/>
          <a:stretch>
            <a:fillRect/>
          </a:stretch>
        </p:blipFill>
        <p:spPr>
          <a:xfrm>
            <a:off x="565677" y="2974266"/>
            <a:ext cx="11060646" cy="3334459"/>
          </a:xfrm>
          <a:prstGeom prst="rect">
            <a:avLst/>
          </a:prstGeom>
        </p:spPr>
      </p:pic>
      <p:sp>
        <p:nvSpPr>
          <p:cNvPr id="10" name="TextBox 9">
            <a:extLst>
              <a:ext uri="{FF2B5EF4-FFF2-40B4-BE49-F238E27FC236}">
                <a16:creationId xmlns:a16="http://schemas.microsoft.com/office/drawing/2014/main" id="{7862349F-C7F8-4F6E-AA96-65E89FA4AE68}"/>
              </a:ext>
            </a:extLst>
          </p:cNvPr>
          <p:cNvSpPr txBox="1"/>
          <p:nvPr/>
        </p:nvSpPr>
        <p:spPr>
          <a:xfrm>
            <a:off x="565677" y="2600413"/>
            <a:ext cx="11060646" cy="369332"/>
          </a:xfrm>
          <a:prstGeom prst="rect">
            <a:avLst/>
          </a:prstGeom>
          <a:solidFill>
            <a:schemeClr val="tx1"/>
          </a:solidFill>
        </p:spPr>
        <p:txBody>
          <a:bodyPr wrap="square" rtlCol="0">
            <a:spAutoFit/>
          </a:bodyPr>
          <a:lstStyle/>
          <a:p>
            <a:pPr algn="ctr"/>
            <a:r>
              <a:rPr lang="en-CA" dirty="0">
                <a:solidFill>
                  <a:sysClr val="windowText" lastClr="000000"/>
                </a:solidFill>
              </a:rPr>
              <a:t>Units for these figures: HI Column Density (10</a:t>
            </a:r>
            <a:r>
              <a:rPr lang="en-CA" baseline="30000" dirty="0">
                <a:solidFill>
                  <a:sysClr val="windowText" lastClr="000000"/>
                </a:solidFill>
              </a:rPr>
              <a:t>20</a:t>
            </a:r>
            <a:r>
              <a:rPr lang="en-CA" dirty="0">
                <a:solidFill>
                  <a:sysClr val="windowText" lastClr="000000"/>
                </a:solidFill>
              </a:rPr>
              <a:t> cm</a:t>
            </a:r>
            <a:r>
              <a:rPr lang="en-CA" baseline="30000" dirty="0">
                <a:solidFill>
                  <a:sysClr val="windowText" lastClr="000000"/>
                </a:solidFill>
              </a:rPr>
              <a:t>-2</a:t>
            </a:r>
            <a:r>
              <a:rPr lang="en-CA" dirty="0">
                <a:solidFill>
                  <a:sysClr val="windowText" lastClr="000000"/>
                </a:solidFill>
              </a:rPr>
              <a:t>) </a:t>
            </a:r>
          </a:p>
        </p:txBody>
      </p:sp>
    </p:spTree>
    <p:extLst>
      <p:ext uri="{BB962C8B-B14F-4D97-AF65-F5344CB8AC3E}">
        <p14:creationId xmlns:p14="http://schemas.microsoft.com/office/powerpoint/2010/main" val="23608503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A55DE-DC41-49F1-95AA-B2B68854CE65}"/>
              </a:ext>
            </a:extLst>
          </p:cNvPr>
          <p:cNvSpPr>
            <a:spLocks noGrp="1"/>
          </p:cNvSpPr>
          <p:nvPr>
            <p:ph type="title"/>
          </p:nvPr>
        </p:nvSpPr>
        <p:spPr/>
        <p:txBody>
          <a:bodyPr/>
          <a:lstStyle/>
          <a:p>
            <a:r>
              <a:rPr lang="en-CA" dirty="0"/>
              <a:t>Looking at the Gas (cont.)</a:t>
            </a:r>
          </a:p>
        </p:txBody>
      </p:sp>
      <p:sp>
        <p:nvSpPr>
          <p:cNvPr id="3" name="Content Placeholder 2">
            <a:extLst>
              <a:ext uri="{FF2B5EF4-FFF2-40B4-BE49-F238E27FC236}">
                <a16:creationId xmlns:a16="http://schemas.microsoft.com/office/drawing/2014/main" id="{D029C7B6-6F5F-465A-AC7F-2C37C21D12AA}"/>
              </a:ext>
            </a:extLst>
          </p:cNvPr>
          <p:cNvSpPr>
            <a:spLocks noGrp="1"/>
          </p:cNvSpPr>
          <p:nvPr>
            <p:ph idx="1"/>
          </p:nvPr>
        </p:nvSpPr>
        <p:spPr>
          <a:xfrm>
            <a:off x="550864" y="1389548"/>
            <a:ext cx="11090274" cy="4321174"/>
          </a:xfrm>
        </p:spPr>
        <p:txBody>
          <a:bodyPr/>
          <a:lstStyle/>
          <a:p>
            <a:pPr algn="just"/>
            <a:r>
              <a:rPr lang="en-CA" dirty="0"/>
              <a:t>I can look at the mass fraction of the phases. Almost 80% of the actual Spider is made up of cold gas (CNM), whereas it contains ~10% of warm gas (WNM).</a:t>
            </a:r>
          </a:p>
          <a:p>
            <a:pPr algn="just"/>
            <a:r>
              <a:rPr lang="en-CA" dirty="0"/>
              <a:t>This is unusual. The gas has undergone an efficient phase transition from warm gas to cold gas in the Spider.</a:t>
            </a:r>
          </a:p>
        </p:txBody>
      </p:sp>
      <p:sp>
        <p:nvSpPr>
          <p:cNvPr id="5" name="TextBox 4">
            <a:extLst>
              <a:ext uri="{FF2B5EF4-FFF2-40B4-BE49-F238E27FC236}">
                <a16:creationId xmlns:a16="http://schemas.microsoft.com/office/drawing/2014/main" id="{14C4D72C-4AD7-432B-8599-C92668C65C68}"/>
              </a:ext>
            </a:extLst>
          </p:cNvPr>
          <p:cNvSpPr txBox="1"/>
          <p:nvPr/>
        </p:nvSpPr>
        <p:spPr>
          <a:xfrm>
            <a:off x="2299996" y="6366329"/>
            <a:ext cx="7589355" cy="369332"/>
          </a:xfrm>
          <a:prstGeom prst="rect">
            <a:avLst/>
          </a:prstGeom>
          <a:noFill/>
        </p:spPr>
        <p:txBody>
          <a:bodyPr wrap="square" rtlCol="0">
            <a:spAutoFit/>
          </a:bodyPr>
          <a:lstStyle/>
          <a:p>
            <a:pPr algn="ctr"/>
            <a:r>
              <a:rPr lang="en-CA" dirty="0">
                <a:solidFill>
                  <a:schemeClr val="tx1">
                    <a:lumMod val="75000"/>
                  </a:schemeClr>
                </a:solidFill>
              </a:rPr>
              <a:t>Maps of the mass fraction for each of the phase models along every line of sight</a:t>
            </a:r>
          </a:p>
        </p:txBody>
      </p:sp>
      <p:pic>
        <p:nvPicPr>
          <p:cNvPr id="6" name="Picture 5">
            <a:extLst>
              <a:ext uri="{FF2B5EF4-FFF2-40B4-BE49-F238E27FC236}">
                <a16:creationId xmlns:a16="http://schemas.microsoft.com/office/drawing/2014/main" id="{C0BE9375-F7DF-4DE0-ACEF-6FC805669BF3}"/>
              </a:ext>
            </a:extLst>
          </p:cNvPr>
          <p:cNvPicPr>
            <a:picLocks noChangeAspect="1"/>
          </p:cNvPicPr>
          <p:nvPr/>
        </p:nvPicPr>
        <p:blipFill rotWithShape="1">
          <a:blip r:embed="rId2"/>
          <a:srcRect b="51877"/>
          <a:stretch/>
        </p:blipFill>
        <p:spPr>
          <a:xfrm>
            <a:off x="211619" y="3429000"/>
            <a:ext cx="11766107" cy="2917151"/>
          </a:xfrm>
          <a:prstGeom prst="rect">
            <a:avLst/>
          </a:prstGeom>
        </p:spPr>
      </p:pic>
    </p:spTree>
    <p:extLst>
      <p:ext uri="{BB962C8B-B14F-4D97-AF65-F5344CB8AC3E}">
        <p14:creationId xmlns:p14="http://schemas.microsoft.com/office/powerpoint/2010/main" val="1924948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48781-1804-49A0-A05A-FBFD9D950E78}"/>
              </a:ext>
            </a:extLst>
          </p:cNvPr>
          <p:cNvSpPr>
            <a:spLocks noGrp="1"/>
          </p:cNvSpPr>
          <p:nvPr>
            <p:ph type="title"/>
          </p:nvPr>
        </p:nvSpPr>
        <p:spPr>
          <a:xfrm>
            <a:off x="550863" y="549275"/>
            <a:ext cx="11091600" cy="1332000"/>
          </a:xfrm>
        </p:spPr>
        <p:txBody>
          <a:bodyPr/>
          <a:lstStyle/>
          <a:p>
            <a:r>
              <a:rPr lang="en-CA" dirty="0"/>
              <a:t>Next Steps…</a:t>
            </a:r>
          </a:p>
        </p:txBody>
      </p:sp>
      <p:sp>
        <p:nvSpPr>
          <p:cNvPr id="3" name="Content Placeholder 2">
            <a:extLst>
              <a:ext uri="{FF2B5EF4-FFF2-40B4-BE49-F238E27FC236}">
                <a16:creationId xmlns:a16="http://schemas.microsoft.com/office/drawing/2014/main" id="{7230C4E8-7106-4E7A-996D-4E53B86AC29B}"/>
              </a:ext>
            </a:extLst>
          </p:cNvPr>
          <p:cNvSpPr>
            <a:spLocks noGrp="1"/>
          </p:cNvSpPr>
          <p:nvPr>
            <p:ph idx="1"/>
          </p:nvPr>
        </p:nvSpPr>
        <p:spPr>
          <a:xfrm>
            <a:off x="550862" y="1443789"/>
            <a:ext cx="4454275" cy="4774131"/>
          </a:xfrm>
        </p:spPr>
        <p:txBody>
          <a:bodyPr>
            <a:normAutofit/>
          </a:bodyPr>
          <a:lstStyle/>
          <a:p>
            <a:r>
              <a:rPr lang="en-CA" dirty="0"/>
              <a:t>So far, I have been looking at a small area of the Spider, but from the North Celestial Pole Loop (seen right), there is a lot more to the Spider.</a:t>
            </a:r>
          </a:p>
          <a:p>
            <a:r>
              <a:rPr lang="en-CA" dirty="0"/>
              <a:t>There is evidence that phase transition occurred as the result of an energetic event that pushed gas out of the disk of the Galaxy. We see the resulting bubble in projection.</a:t>
            </a:r>
          </a:p>
        </p:txBody>
      </p:sp>
      <p:pic>
        <p:nvPicPr>
          <p:cNvPr id="5" name="Picture 4">
            <a:extLst>
              <a:ext uri="{FF2B5EF4-FFF2-40B4-BE49-F238E27FC236}">
                <a16:creationId xmlns:a16="http://schemas.microsoft.com/office/drawing/2014/main" id="{E7D0E0BA-DEA8-480F-BCEA-00A823005569}"/>
              </a:ext>
            </a:extLst>
          </p:cNvPr>
          <p:cNvPicPr>
            <a:picLocks noChangeAspect="1"/>
          </p:cNvPicPr>
          <p:nvPr/>
        </p:nvPicPr>
        <p:blipFill rotWithShape="1">
          <a:blip r:embed="rId2"/>
          <a:srcRect l="16712" t="4058" r="16767" b="5798"/>
          <a:stretch/>
        </p:blipFill>
        <p:spPr>
          <a:xfrm>
            <a:off x="5446642" y="1253209"/>
            <a:ext cx="6417815" cy="4892011"/>
          </a:xfrm>
          <a:prstGeom prst="rect">
            <a:avLst/>
          </a:prstGeom>
        </p:spPr>
      </p:pic>
      <p:sp>
        <p:nvSpPr>
          <p:cNvPr id="6" name="Flowchart: Connector 5">
            <a:extLst>
              <a:ext uri="{FF2B5EF4-FFF2-40B4-BE49-F238E27FC236}">
                <a16:creationId xmlns:a16="http://schemas.microsoft.com/office/drawing/2014/main" id="{0BFA8E5F-8453-42FA-9082-E5D052A5C34B}"/>
              </a:ext>
            </a:extLst>
          </p:cNvPr>
          <p:cNvSpPr/>
          <p:nvPr/>
        </p:nvSpPr>
        <p:spPr>
          <a:xfrm>
            <a:off x="9057373" y="3561346"/>
            <a:ext cx="1358837" cy="1126155"/>
          </a:xfrm>
          <a:prstGeom prst="flowChartConnector">
            <a:avLst/>
          </a:prstGeom>
          <a:noFill/>
          <a:ln w="285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4" name="Flowchart: Connector 3">
            <a:extLst>
              <a:ext uri="{FF2B5EF4-FFF2-40B4-BE49-F238E27FC236}">
                <a16:creationId xmlns:a16="http://schemas.microsoft.com/office/drawing/2014/main" id="{AFE6B8AC-1555-4C98-ABA9-54E1657800DA}"/>
              </a:ext>
            </a:extLst>
          </p:cNvPr>
          <p:cNvSpPr/>
          <p:nvPr/>
        </p:nvSpPr>
        <p:spPr>
          <a:xfrm>
            <a:off x="11045825" y="4773227"/>
            <a:ext cx="66675" cy="79375"/>
          </a:xfrm>
          <a:prstGeom prst="flowChartConnector">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CA"/>
          </a:p>
        </p:txBody>
      </p:sp>
      <p:cxnSp>
        <p:nvCxnSpPr>
          <p:cNvPr id="8" name="Straight Arrow Connector 7">
            <a:extLst>
              <a:ext uri="{FF2B5EF4-FFF2-40B4-BE49-F238E27FC236}">
                <a16:creationId xmlns:a16="http://schemas.microsoft.com/office/drawing/2014/main" id="{45B5AD18-394E-4913-9F33-8E993B5F40F9}"/>
              </a:ext>
            </a:extLst>
          </p:cNvPr>
          <p:cNvCxnSpPr>
            <a:cxnSpLocks/>
          </p:cNvCxnSpPr>
          <p:nvPr/>
        </p:nvCxnSpPr>
        <p:spPr>
          <a:xfrm flipV="1">
            <a:off x="10075333" y="4852602"/>
            <a:ext cx="970492" cy="624560"/>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6E6DFD2-FCAF-4197-A57A-8B663D85EF5A}"/>
              </a:ext>
            </a:extLst>
          </p:cNvPr>
          <p:cNvSpPr txBox="1"/>
          <p:nvPr/>
        </p:nvSpPr>
        <p:spPr>
          <a:xfrm>
            <a:off x="9436100" y="5340350"/>
            <a:ext cx="763198" cy="369332"/>
          </a:xfrm>
          <a:prstGeom prst="rect">
            <a:avLst/>
          </a:prstGeom>
          <a:noFill/>
        </p:spPr>
        <p:txBody>
          <a:bodyPr wrap="square" rtlCol="0">
            <a:spAutoFit/>
          </a:bodyPr>
          <a:lstStyle/>
          <a:p>
            <a:r>
              <a:rPr lang="en-CA" dirty="0">
                <a:solidFill>
                  <a:sysClr val="windowText" lastClr="000000"/>
                </a:solidFill>
              </a:rPr>
              <a:t>NCP</a:t>
            </a:r>
          </a:p>
        </p:txBody>
      </p:sp>
    </p:spTree>
    <p:extLst>
      <p:ext uri="{BB962C8B-B14F-4D97-AF65-F5344CB8AC3E}">
        <p14:creationId xmlns:p14="http://schemas.microsoft.com/office/powerpoint/2010/main" val="27487875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63DD6D-E2C6-4C5D-BAE9-D9504A064A68}"/>
              </a:ext>
            </a:extLst>
          </p:cNvPr>
          <p:cNvPicPr>
            <a:picLocks noChangeAspect="1"/>
          </p:cNvPicPr>
          <p:nvPr/>
        </p:nvPicPr>
        <p:blipFill>
          <a:blip r:embed="rId2"/>
          <a:stretch>
            <a:fillRect/>
          </a:stretch>
        </p:blipFill>
        <p:spPr>
          <a:xfrm>
            <a:off x="0" y="0"/>
            <a:ext cx="12192000" cy="6857999"/>
          </a:xfrm>
          <a:prstGeom prst="rect">
            <a:avLst/>
          </a:prstGeom>
        </p:spPr>
      </p:pic>
      <p:sp>
        <p:nvSpPr>
          <p:cNvPr id="2" name="Title 1">
            <a:extLst>
              <a:ext uri="{FF2B5EF4-FFF2-40B4-BE49-F238E27FC236}">
                <a16:creationId xmlns:a16="http://schemas.microsoft.com/office/drawing/2014/main" id="{C500DE97-77E2-400D-AEA6-D498F1E17D9A}"/>
              </a:ext>
            </a:extLst>
          </p:cNvPr>
          <p:cNvSpPr>
            <a:spLocks noGrp="1"/>
          </p:cNvSpPr>
          <p:nvPr>
            <p:ph type="title"/>
          </p:nvPr>
        </p:nvSpPr>
        <p:spPr>
          <a:xfrm>
            <a:off x="219075" y="550799"/>
            <a:ext cx="11423387" cy="5542025"/>
          </a:xfrm>
        </p:spPr>
        <p:txBody>
          <a:bodyPr>
            <a:normAutofit/>
          </a:bodyPr>
          <a:lstStyle/>
          <a:p>
            <a:pPr algn="ctr"/>
            <a:r>
              <a:rPr lang="en-CA" sz="11500" dirty="0"/>
              <a:t>THANK YOU!</a:t>
            </a:r>
            <a:br>
              <a:rPr lang="en-CA" sz="11500" dirty="0"/>
            </a:br>
            <a:br>
              <a:rPr lang="en-CA" sz="8000" dirty="0"/>
            </a:br>
            <a:r>
              <a:rPr lang="en-CA" sz="5400" dirty="0"/>
              <a:t>Questions?</a:t>
            </a:r>
            <a:endParaRPr lang="en-CA" sz="11500" dirty="0"/>
          </a:p>
        </p:txBody>
      </p:sp>
    </p:spTree>
    <p:extLst>
      <p:ext uri="{BB962C8B-B14F-4D97-AF65-F5344CB8AC3E}">
        <p14:creationId xmlns:p14="http://schemas.microsoft.com/office/powerpoint/2010/main" val="2229531062"/>
      </p:ext>
    </p:extLst>
  </p:cSld>
  <p:clrMapOvr>
    <a:masterClrMapping/>
  </p:clrMapOvr>
</p:sld>
</file>

<file path=ppt/theme/theme1.xml><?xml version="1.0" encoding="utf-8"?>
<a:theme xmlns:a="http://schemas.openxmlformats.org/drawingml/2006/main" name="3DFloatVTI">
  <a:themeElements>
    <a:clrScheme name="AnalogousFromDarkSeedLeftStep">
      <a:dk1>
        <a:srgbClr val="000000"/>
      </a:dk1>
      <a:lt1>
        <a:srgbClr val="FFFFFF"/>
      </a:lt1>
      <a:dk2>
        <a:srgbClr val="243341"/>
      </a:dk2>
      <a:lt2>
        <a:srgbClr val="E4E8E2"/>
      </a:lt2>
      <a:accent1>
        <a:srgbClr val="A44DC3"/>
      </a:accent1>
      <a:accent2>
        <a:srgbClr val="6C49B7"/>
      </a:accent2>
      <a:accent3>
        <a:srgbClr val="4D59C3"/>
      </a:accent3>
      <a:accent4>
        <a:srgbClr val="3B78B1"/>
      </a:accent4>
      <a:accent5>
        <a:srgbClr val="48B1B8"/>
      </a:accent5>
      <a:accent6>
        <a:srgbClr val="3BB188"/>
      </a:accent6>
      <a:hlink>
        <a:srgbClr val="378DA7"/>
      </a:hlink>
      <a:folHlink>
        <a:srgbClr val="7F7F7F"/>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docProps/app.xml><?xml version="1.0" encoding="utf-8"?>
<Properties xmlns="http://schemas.openxmlformats.org/officeDocument/2006/extended-properties" xmlns:vt="http://schemas.openxmlformats.org/officeDocument/2006/docPropsVTypes">
  <TotalTime>4220</TotalTime>
  <Words>618</Words>
  <Application>Microsoft Office PowerPoint</Application>
  <PresentationFormat>Widescreen</PresentationFormat>
  <Paragraphs>49</Paragraphs>
  <Slides>9</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Cambria Math</vt:lpstr>
      <vt:lpstr>DejaVu Sans</vt:lpstr>
      <vt:lpstr>Gill Sans MT</vt:lpstr>
      <vt:lpstr>Walbaum Display</vt:lpstr>
      <vt:lpstr>3DFloatVTI</vt:lpstr>
      <vt:lpstr>Spectral Analysis of the SPIDER region using ROHSA</vt:lpstr>
      <vt:lpstr>Looking along a single line of sight</vt:lpstr>
      <vt:lpstr>Visualizing the Data Cube</vt:lpstr>
      <vt:lpstr>ROHSA (Regularized Optimization for Hyper-Spectral Analysis)</vt:lpstr>
      <vt:lpstr>Generating a map of Column Density</vt:lpstr>
      <vt:lpstr>Looking at the Gas</vt:lpstr>
      <vt:lpstr>Looking at the Gas (cont.)</vt:lpstr>
      <vt:lpstr>Next Steps…</vt:lpstr>
      <vt:lpstr>THANK YOU!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the SPIDER region using ROHSA</dc:title>
  <dc:creator>Mukesh Taank</dc:creator>
  <cp:lastModifiedBy>Mukesh Taank</cp:lastModifiedBy>
  <cp:revision>111</cp:revision>
  <dcterms:created xsi:type="dcterms:W3CDTF">2020-07-02T23:49:38Z</dcterms:created>
  <dcterms:modified xsi:type="dcterms:W3CDTF">2020-07-09T18:08:27Z</dcterms:modified>
</cp:coreProperties>
</file>